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5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469E1-453E-461E-BF86-A73737721D65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5ECB0-B2F8-481D-8DF4-48D221CC6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5ECB0-B2F8-481D-8DF4-48D221CC61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47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71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9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5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9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0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38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7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529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49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8434B-B7BB-428A-819B-6EEC0A431198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F86AE-0041-427D-9179-B808A9139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91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2743200" cy="6324600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00400" y="304800"/>
            <a:ext cx="2743200" cy="6324600"/>
          </a:xfrm>
          <a:prstGeom prst="rect">
            <a:avLst/>
          </a:prstGeom>
          <a:solidFill>
            <a:schemeClr val="accent3">
              <a:lumMod val="7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023916" y="7202220"/>
            <a:ext cx="1591475" cy="3787387"/>
          </a:xfrm>
          <a:prstGeom prst="rect">
            <a:avLst/>
          </a:prstGeom>
          <a:solidFill>
            <a:schemeClr val="tx2">
              <a:lumMod val="7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32011" y="152400"/>
            <a:ext cx="3135702" cy="707886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erican Typewriter"/>
                <a:cs typeface="American Typewriter"/>
              </a:rPr>
              <a:t>Alzheimer’s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merican Typewriter"/>
              <a:cs typeface="American Typewriter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685800"/>
            <a:ext cx="1782859" cy="30777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What is Alzheimer’s?</a:t>
            </a:r>
            <a:endParaRPr lang="en-US" sz="1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81400" y="762000"/>
            <a:ext cx="2213391" cy="30777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Genetics of Alzheimer’s </a:t>
            </a:r>
            <a:endParaRPr lang="en-US" sz="1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91816" y="2579491"/>
            <a:ext cx="184666" cy="30777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1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52800" y="3657600"/>
            <a:ext cx="2312978" cy="30777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Diagnosis of Alzheimer’s </a:t>
            </a:r>
            <a:endParaRPr lang="en-US" sz="1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370321" y="621367"/>
            <a:ext cx="2263623" cy="30777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Treatment &amp; Management </a:t>
            </a:r>
            <a:endParaRPr lang="en-US" sz="1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2845" y="958710"/>
            <a:ext cx="24141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²"/>
            </a:pPr>
            <a:r>
              <a:rPr lang="en-US" sz="1400" dirty="0" smtClean="0">
                <a:solidFill>
                  <a:schemeClr val="bg1"/>
                </a:solidFill>
                <a:latin typeface="Book Antiqua"/>
                <a:cs typeface="Book Antiqua"/>
              </a:rPr>
              <a:t>Most common form of dementia. Accounts for 50-80%</a:t>
            </a:r>
          </a:p>
          <a:p>
            <a:pPr marL="285750" indent="-285750">
              <a:buFont typeface="Wingdings" charset="2"/>
              <a:buChar char="²"/>
            </a:pPr>
            <a:r>
              <a:rPr lang="en-US" sz="1400" dirty="0" smtClean="0">
                <a:solidFill>
                  <a:schemeClr val="bg1"/>
                </a:solidFill>
                <a:latin typeface="Book Antiqua"/>
                <a:cs typeface="Book Antiqua"/>
              </a:rPr>
              <a:t>Background </a:t>
            </a:r>
            <a:endParaRPr lang="en-US" sz="1400" dirty="0">
              <a:solidFill>
                <a:schemeClr val="bg1"/>
              </a:solidFill>
              <a:latin typeface="Book Antiqua"/>
              <a:cs typeface="Book Antiqua"/>
            </a:endParaRPr>
          </a:p>
          <a:p>
            <a:endParaRPr lang="en-US" sz="14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2362200"/>
            <a:ext cx="26052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latin typeface="Bradley Hand ITC" pitchFamily="66" charset="0"/>
              </a:rPr>
              <a:t>Nursing home or wherever most comfortable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latin typeface="Bradley Hand ITC" pitchFamily="66" charset="0"/>
              </a:rPr>
              <a:t>Early &amp; Accurate diagnosis provides time to plan for future treatment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650752" y="4114800"/>
            <a:ext cx="184666" cy="30777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1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44268" y="1110890"/>
            <a:ext cx="25880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bg1"/>
                </a:solidFill>
                <a:latin typeface="Bradley Hand ITC" pitchFamily="66" charset="0"/>
              </a:rPr>
              <a:t>Autosomal Dominant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bg1"/>
                </a:solidFill>
                <a:latin typeface="Bradley Hand ITC" pitchFamily="66" charset="0"/>
              </a:rPr>
              <a:t>APOE4 Gene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bg1"/>
                </a:solidFill>
                <a:latin typeface="Bradley Hand ITC" pitchFamily="66" charset="0"/>
              </a:rPr>
              <a:t>Genetic mutation on chromosomes one, fourteen, and twenty-one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24600" y="990600"/>
            <a:ext cx="2209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latin typeface="Bradley Hand ITC" pitchFamily="66" charset="0"/>
              </a:rPr>
              <a:t>Doctors conduct tests of </a:t>
            </a:r>
            <a:r>
              <a:rPr lang="en-US" sz="1400" dirty="0" err="1" smtClean="0">
                <a:latin typeface="Bradley Hand ITC" pitchFamily="66" charset="0"/>
              </a:rPr>
              <a:t>emory</a:t>
            </a:r>
            <a:r>
              <a:rPr lang="en-US" sz="1400" dirty="0" smtClean="0">
                <a:latin typeface="Bradley Hand ITC" pitchFamily="66" charset="0"/>
              </a:rPr>
              <a:t>, problem solving, as well as language repeatedly to help confirm the diagnosis.</a:t>
            </a:r>
          </a:p>
          <a:p>
            <a:endParaRPr lang="en-US" sz="1400" dirty="0" smtClean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00400" y="4191000"/>
            <a:ext cx="2743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bg1"/>
                </a:solidFill>
                <a:latin typeface="Bradley Hand ITC" pitchFamily="66" charset="0"/>
              </a:rPr>
              <a:t>Definitive Diagnosis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bg1"/>
                </a:solidFill>
                <a:latin typeface="Bradley Hand ITC" pitchFamily="66" charset="0"/>
              </a:rPr>
              <a:t>Tests focused on memory, problem solving, as well as language.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bg1"/>
                </a:solidFill>
                <a:latin typeface="Bradley Hand ITC" pitchFamily="66" charset="0"/>
              </a:rPr>
              <a:t>A second opinion is often suggested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bg1"/>
                </a:solidFill>
                <a:latin typeface="Bradley Hand ITC" pitchFamily="66" charset="0"/>
              </a:rPr>
              <a:t>Brain scans to distinguish Alzheimer’s from other possible causes for symptoms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bg1"/>
                </a:solidFill>
                <a:latin typeface="Bradley Hand ITC" pitchFamily="66" charset="0"/>
              </a:rPr>
              <a:t>New methods of diagnosing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1" y="5646236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endParaRPr lang="en-US" sz="14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2200" y="4572000"/>
            <a:ext cx="2610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26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4800" y="3733800"/>
            <a:ext cx="1371600" cy="960435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02953" y="2057400"/>
            <a:ext cx="2043761" cy="52322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Stages of Alzheimer’s</a:t>
            </a:r>
            <a:br>
              <a:rPr lang="en-US" sz="1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</a:br>
            <a:r>
              <a:rPr lang="en-US" sz="1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&amp; Symptoms </a:t>
            </a:r>
            <a:endParaRPr lang="en-US" sz="1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2667000"/>
            <a:ext cx="2514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en-US" sz="1400" b="1" dirty="0" smtClean="0">
                <a:solidFill>
                  <a:srgbClr val="B3A2C7"/>
                </a:solidFill>
                <a:latin typeface="Book Antiqua"/>
                <a:cs typeface="Book Antiqua"/>
              </a:rPr>
              <a:t>Mild</a:t>
            </a:r>
            <a:br>
              <a:rPr lang="en-US" sz="1400" b="1" dirty="0" smtClean="0">
                <a:solidFill>
                  <a:srgbClr val="B3A2C7"/>
                </a:solidFill>
                <a:latin typeface="Book Antiqua"/>
                <a:cs typeface="Book Antiqua"/>
              </a:rPr>
            </a:br>
            <a:r>
              <a:rPr lang="en-US" sz="1400" dirty="0" smtClean="0">
                <a:solidFill>
                  <a:schemeClr val="bg1"/>
                </a:solidFill>
                <a:latin typeface="Book Antiqua"/>
                <a:cs typeface="Book Antiqua"/>
              </a:rPr>
              <a:t>-</a:t>
            </a: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Memory Loss</a:t>
            </a:r>
          </a:p>
          <a:p>
            <a:r>
              <a:rPr lang="en-US" sz="1200" dirty="0">
                <a:solidFill>
                  <a:schemeClr val="bg1"/>
                </a:solidFill>
                <a:latin typeface="Book Antiqua"/>
                <a:cs typeface="Book Antiqua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-Evident change in 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 cognitive abilities.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ook Antiqua"/>
                <a:cs typeface="Book Antiqua"/>
              </a:rPr>
              <a:t>Moderate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-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                     - Areas within the   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                        brain controlling 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                         language, 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                          reasoning,   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                      sensory conscious 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               thought are damaged. 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-Impulsive behavior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      -Hallucinations</a:t>
            </a:r>
            <a:endParaRPr lang="en-US" sz="1200" dirty="0">
              <a:solidFill>
                <a:schemeClr val="bg1"/>
              </a:solidFill>
              <a:latin typeface="Book Antiqua"/>
              <a:cs typeface="Book Antiqua"/>
            </a:endParaRPr>
          </a:p>
          <a:p>
            <a:pPr marL="285750" indent="-285750">
              <a:buFont typeface="Wingdings" charset="2"/>
              <a:buChar char="v"/>
            </a:pPr>
            <a:r>
              <a:rPr lang="en-US" sz="1400" b="1" dirty="0" smtClean="0">
                <a:solidFill>
                  <a:srgbClr val="B3A2C7"/>
                </a:solidFill>
                <a:latin typeface="Book Antiqua"/>
                <a:cs typeface="Book Antiqua"/>
              </a:rPr>
              <a:t>Severe</a:t>
            </a:r>
            <a:r>
              <a:rPr lang="en-US" sz="1400" dirty="0" smtClean="0">
                <a:solidFill>
                  <a:schemeClr val="bg1"/>
                </a:solidFill>
                <a:latin typeface="Book Antiqua"/>
                <a:cs typeface="Book Antiqua"/>
              </a:rPr>
              <a:t> </a:t>
            </a:r>
            <a:br>
              <a:rPr lang="en-US" sz="14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-Difficulty     communicating with 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 others</a:t>
            </a:r>
            <a:b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</a:br>
            <a:r>
              <a:rPr lang="en-US" sz="1200" dirty="0" smtClean="0">
                <a:solidFill>
                  <a:schemeClr val="bg1"/>
                </a:solidFill>
                <a:latin typeface="Book Antiqua"/>
                <a:cs typeface="Book Antiqua"/>
              </a:rPr>
              <a:t>-Dependent on others for care</a:t>
            </a:r>
            <a:endParaRPr lang="en-US" sz="1400" dirty="0" smtClean="0">
              <a:solidFill>
                <a:schemeClr val="bg1"/>
              </a:solidFill>
              <a:latin typeface="Book Antiqua"/>
              <a:cs typeface="Book Antiqua"/>
            </a:endParaRPr>
          </a:p>
        </p:txBody>
      </p:sp>
      <p:pic>
        <p:nvPicPr>
          <p:cNvPr id="27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799" y="2262007"/>
            <a:ext cx="1497345" cy="1166993"/>
          </a:xfrm>
          <a:prstGeom prst="rect">
            <a:avLst/>
          </a:prstGeom>
        </p:spPr>
      </p:pic>
      <p:pic>
        <p:nvPicPr>
          <p:cNvPr id="1026" name="Picture 2" descr="http://www.nia.nih.gov/sites/default/files/reiman_fig2_575x431_72dp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847" y="3815251"/>
            <a:ext cx="2988841" cy="2241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5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3065</TotalTime>
  <Words>117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American Typewriter</vt:lpstr>
      <vt:lpstr>Arial</vt:lpstr>
      <vt:lpstr>Book Antiqua</vt:lpstr>
      <vt:lpstr>Bradley Hand ITC</vt:lpstr>
      <vt:lpstr>Calibri</vt:lpstr>
      <vt:lpstr>Wingdings</vt:lpstr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Dillon Wasko</cp:lastModifiedBy>
  <cp:revision>52</cp:revision>
  <dcterms:created xsi:type="dcterms:W3CDTF">2012-03-22T16:20:19Z</dcterms:created>
  <dcterms:modified xsi:type="dcterms:W3CDTF">2014-04-08T08:05:45Z</dcterms:modified>
</cp:coreProperties>
</file>